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62" r:id="rId3"/>
    <p:sldId id="263" r:id="rId4"/>
    <p:sldId id="286" r:id="rId5"/>
    <p:sldId id="264" r:id="rId6"/>
    <p:sldId id="287" r:id="rId7"/>
    <p:sldId id="265" r:id="rId8"/>
    <p:sldId id="288" r:id="rId9"/>
    <p:sldId id="266" r:id="rId10"/>
    <p:sldId id="289" r:id="rId11"/>
    <p:sldId id="267" r:id="rId12"/>
    <p:sldId id="290" r:id="rId13"/>
    <p:sldId id="268" r:id="rId14"/>
    <p:sldId id="291" r:id="rId15"/>
    <p:sldId id="269" r:id="rId16"/>
    <p:sldId id="292" r:id="rId17"/>
    <p:sldId id="270" r:id="rId18"/>
    <p:sldId id="293" r:id="rId19"/>
    <p:sldId id="271" r:id="rId20"/>
    <p:sldId id="294" r:id="rId21"/>
    <p:sldId id="272" r:id="rId22"/>
    <p:sldId id="295" r:id="rId23"/>
    <p:sldId id="273" r:id="rId24"/>
    <p:sldId id="274" r:id="rId25"/>
    <p:sldId id="296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97" r:id="rId34"/>
    <p:sldId id="282" r:id="rId35"/>
    <p:sldId id="283" r:id="rId36"/>
    <p:sldId id="284" r:id="rId37"/>
    <p:sldId id="285" r:id="rId38"/>
    <p:sldId id="259" r:id="rId3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6" d="100"/>
          <a:sy n="96" d="100"/>
        </p:scale>
        <p:origin x="75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 HPC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1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and Virtual Memory(09:30/36:54)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5F4B465-6FDA-1ECF-AEF5-31EB26B61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854877"/>
              </p:ext>
            </p:extLst>
          </p:nvPr>
        </p:nvGraphicFramePr>
        <p:xfrm>
          <a:off x="857250" y="2071688"/>
          <a:ext cx="74295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29680" imgH="2714760" progId="PBrush">
                  <p:embed/>
                </p:oleObj>
              </mc:Choice>
              <mc:Fallback>
                <p:oleObj name="Bitmap Image" r:id="rId2" imgW="742968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7250" y="2071688"/>
                        <a:ext cx="74295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94C00942-1A28-C858-113F-1DC2A34B8DA1}"/>
              </a:ext>
            </a:extLst>
          </p:cNvPr>
          <p:cNvSpPr/>
          <p:nvPr/>
        </p:nvSpPr>
        <p:spPr>
          <a:xfrm>
            <a:off x="1043608" y="3933056"/>
            <a:ext cx="360040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0D7D97-D4ED-4AA9-9182-15DB48AB8F3C}"/>
              </a:ext>
            </a:extLst>
          </p:cNvPr>
          <p:cNvSpPr txBox="1"/>
          <p:nvPr/>
        </p:nvSpPr>
        <p:spPr>
          <a:xfrm>
            <a:off x="3059832" y="4581128"/>
            <a:ext cx="475252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Most popular architecture simulator</a:t>
            </a:r>
          </a:p>
        </p:txBody>
      </p:sp>
    </p:spTree>
    <p:extLst>
      <p:ext uri="{BB962C8B-B14F-4D97-AF65-F5344CB8AC3E}">
        <p14:creationId xmlns:p14="http://schemas.microsoft.com/office/powerpoint/2010/main" val="48752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38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DRAM (12:30/36:54)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1B7D23C-3111-09A3-CB93-57EE7E0586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105244"/>
              </p:ext>
            </p:extLst>
          </p:nvPr>
        </p:nvGraphicFramePr>
        <p:xfrm>
          <a:off x="827584" y="1916832"/>
          <a:ext cx="7477125" cy="139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1390680" progId="PBrush">
                  <p:embed/>
                </p:oleObj>
              </mc:Choice>
              <mc:Fallback>
                <p:oleObj name="Bitmap Image" r:id="rId2" imgW="7477200" imgH="139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16832"/>
                        <a:ext cx="7477125" cy="1390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A9FE0EF-9614-6D36-04D2-582CD4BB5D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967518"/>
              </p:ext>
            </p:extLst>
          </p:nvPr>
        </p:nvGraphicFramePr>
        <p:xfrm>
          <a:off x="971600" y="3501008"/>
          <a:ext cx="37719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772080" imgH="1447920" progId="PBrush">
                  <p:embed/>
                </p:oleObj>
              </mc:Choice>
              <mc:Fallback>
                <p:oleObj name="Bitmap Image" r:id="rId4" imgW="3772080" imgH="14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1600" y="3501008"/>
                        <a:ext cx="3771900" cy="1447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F9FB7B4-BF58-9408-7A57-4A8FF0D915AC}"/>
              </a:ext>
            </a:extLst>
          </p:cNvPr>
          <p:cNvSpPr txBox="1"/>
          <p:nvPr/>
        </p:nvSpPr>
        <p:spPr>
          <a:xfrm>
            <a:off x="5148064" y="3645024"/>
            <a:ext cx="3096344" cy="203132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DRAM has capacitor and need refresh. Circuitry need power management.</a:t>
            </a:r>
          </a:p>
          <a:p>
            <a:r>
              <a:rPr lang="en-US" dirty="0"/>
              <a:t>Capacitor has leakage.</a:t>
            </a:r>
          </a:p>
          <a:p>
            <a:r>
              <a:rPr lang="en-US" dirty="0"/>
              <a:t>We have multiple processors to access DRAM.</a:t>
            </a:r>
          </a:p>
          <a:p>
            <a:r>
              <a:rPr lang="en-US" dirty="0"/>
              <a:t>Need scheduling policies.</a:t>
            </a:r>
          </a:p>
        </p:txBody>
      </p:sp>
    </p:spTree>
    <p:extLst>
      <p:ext uri="{BB962C8B-B14F-4D97-AF65-F5344CB8AC3E}">
        <p14:creationId xmlns:p14="http://schemas.microsoft.com/office/powerpoint/2010/main" val="329198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63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Processor (15:30/36:54)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FF5627A-42BD-9B6A-F632-3EDA54BC2E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132216"/>
              </p:ext>
            </p:extLst>
          </p:nvPr>
        </p:nvGraphicFramePr>
        <p:xfrm>
          <a:off x="827584" y="1772816"/>
          <a:ext cx="7219950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9800" imgH="2219400" progId="PBrush">
                  <p:embed/>
                </p:oleObj>
              </mc:Choice>
              <mc:Fallback>
                <p:oleObj name="Bitmap Image" r:id="rId2" imgW="7219800" imgH="22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772816"/>
                        <a:ext cx="7219950" cy="22193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635896" y="4221088"/>
            <a:ext cx="4176464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What is network on chip.</a:t>
            </a:r>
          </a:p>
          <a:p>
            <a:r>
              <a:rPr lang="en-US" dirty="0"/>
              <a:t>TCMP (Tile Chip Multi-Coe Processor)</a:t>
            </a:r>
          </a:p>
        </p:txBody>
      </p:sp>
    </p:spTree>
    <p:extLst>
      <p:ext uri="{BB962C8B-B14F-4D97-AF65-F5344CB8AC3E}">
        <p14:creationId xmlns:p14="http://schemas.microsoft.com/office/powerpoint/2010/main" val="2835379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627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NoC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563888" y="4797152"/>
            <a:ext cx="4176464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NoC Router micro architecture.</a:t>
            </a:r>
          </a:p>
          <a:p>
            <a:r>
              <a:rPr lang="en-US" dirty="0"/>
              <a:t>Flow control</a:t>
            </a:r>
          </a:p>
          <a:p>
            <a:r>
              <a:rPr lang="en-US" dirty="0"/>
              <a:t>Virtual channels</a:t>
            </a:r>
          </a:p>
          <a:p>
            <a:r>
              <a:rPr lang="en-US" dirty="0"/>
              <a:t>Deadlock management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EB12A2B-617D-A21B-6295-24FFE68DCC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582085"/>
              </p:ext>
            </p:extLst>
          </p:nvPr>
        </p:nvGraphicFramePr>
        <p:xfrm>
          <a:off x="683568" y="1844824"/>
          <a:ext cx="75057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05640" imgH="2714760" progId="PBrush">
                  <p:embed/>
                </p:oleObj>
              </mc:Choice>
              <mc:Fallback>
                <p:oleObj name="Bitmap Image" r:id="rId2" imgW="750564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844824"/>
                        <a:ext cx="75057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002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884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QoS (Quality of Service)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203848" y="5301208"/>
            <a:ext cx="4176464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QoS (Quality of Service)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7FD88A0-48BB-28D2-CC56-4447B14F39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5532108"/>
              </p:ext>
            </p:extLst>
          </p:nvPr>
        </p:nvGraphicFramePr>
        <p:xfrm>
          <a:off x="755576" y="1844824"/>
          <a:ext cx="7553325" cy="314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53160" imgH="3143160" progId="PBrush">
                  <p:embed/>
                </p:oleObj>
              </mc:Choice>
              <mc:Fallback>
                <p:oleObj name="Bitmap Image" r:id="rId2" imgW="7553160" imgH="3143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844824"/>
                        <a:ext cx="7553325" cy="3143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512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HPC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HPC (High Performance Computing) Multi-Core Design by Gem5 (01:48/36:54)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1C91012-AB2B-198D-9EB1-4BD9B23CA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7602901"/>
              </p:ext>
            </p:extLst>
          </p:nvPr>
        </p:nvGraphicFramePr>
        <p:xfrm>
          <a:off x="539552" y="1844824"/>
          <a:ext cx="7781925" cy="397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81760" imgH="3971880" progId="PBrush">
                  <p:embed/>
                </p:oleObj>
              </mc:Choice>
              <mc:Fallback>
                <p:oleObj name="Bitmap Image" r:id="rId2" imgW="778176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7781925" cy="3971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3DA2A72-C08D-BAC4-258F-A890053B96DE}"/>
              </a:ext>
            </a:extLst>
          </p:cNvPr>
          <p:cNvSpPr/>
          <p:nvPr/>
        </p:nvSpPr>
        <p:spPr>
          <a:xfrm>
            <a:off x="539552" y="4653136"/>
            <a:ext cx="7416824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195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References (20:00/36:54)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F209C9F-0253-B61E-9DD4-C7048CD8D0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058595"/>
              </p:ext>
            </p:extLst>
          </p:nvPr>
        </p:nvGraphicFramePr>
        <p:xfrm>
          <a:off x="611560" y="1700808"/>
          <a:ext cx="76771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77000" imgH="3924360" progId="PBrush">
                  <p:embed/>
                </p:oleObj>
              </mc:Choice>
              <mc:Fallback>
                <p:oleObj name="Bitmap Image" r:id="rId2" imgW="767700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00808"/>
                        <a:ext cx="7677150" cy="3924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786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920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(22:00/36:54)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B3488AE-E714-00E4-1564-0A9F3C6D30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667123"/>
              </p:ext>
            </p:extLst>
          </p:nvPr>
        </p:nvGraphicFramePr>
        <p:xfrm>
          <a:off x="890588" y="1890713"/>
          <a:ext cx="7362825" cy="307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62720" imgH="3076560" progId="PBrush">
                  <p:embed/>
                </p:oleObj>
              </mc:Choice>
              <mc:Fallback>
                <p:oleObj name="Bitmap Image" r:id="rId2" imgW="736272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0588" y="1890713"/>
                        <a:ext cx="7362825" cy="3076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CCF27A-CA9C-1AC8-A999-0F2C799446D4}"/>
              </a:ext>
            </a:extLst>
          </p:cNvPr>
          <p:cNvSpPr txBox="1"/>
          <p:nvPr/>
        </p:nvSpPr>
        <p:spPr>
          <a:xfrm>
            <a:off x="1691680" y="5301208"/>
            <a:ext cx="5688632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Gem5 Simulator will get you to understand better in the high road.</a:t>
            </a:r>
          </a:p>
        </p:txBody>
      </p:sp>
    </p:spTree>
    <p:extLst>
      <p:ext uri="{BB962C8B-B14F-4D97-AF65-F5344CB8AC3E}">
        <p14:creationId xmlns:p14="http://schemas.microsoft.com/office/powerpoint/2010/main" val="750035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(23:00/36:54)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012F8D8-54EB-9B88-85F3-8D5DC92706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459714"/>
              </p:ext>
            </p:extLst>
          </p:nvPr>
        </p:nvGraphicFramePr>
        <p:xfrm>
          <a:off x="728663" y="1804988"/>
          <a:ext cx="7686675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3247920" progId="PBrush">
                  <p:embed/>
                </p:oleObj>
              </mc:Choice>
              <mc:Fallback>
                <p:oleObj name="Bitmap Image" r:id="rId2" imgW="7686720" imgH="32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8663" y="1804988"/>
                        <a:ext cx="7686675" cy="3248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618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513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(23:52/36:54)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537BB-7112-919A-9085-0C089C817C29}"/>
              </a:ext>
            </a:extLst>
          </p:cNvPr>
          <p:cNvSpPr txBox="1"/>
          <p:nvPr/>
        </p:nvSpPr>
        <p:spPr>
          <a:xfrm>
            <a:off x="683568" y="5157192"/>
            <a:ext cx="3240360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application on iPhone.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EFDB51-6A57-3D55-EACE-5894F3A7D0EA}"/>
              </a:ext>
            </a:extLst>
          </p:cNvPr>
          <p:cNvSpPr txBox="1"/>
          <p:nvPr/>
        </p:nvSpPr>
        <p:spPr>
          <a:xfrm>
            <a:off x="471601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Under applications, we have processors run behind the iPhone.</a:t>
            </a:r>
          </a:p>
          <a:p>
            <a:r>
              <a:rPr lang="en-US" dirty="0"/>
              <a:t>We are going to explore the architecture requirements for high end applications.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22B97A5B-9735-A5AA-3BBC-2D7E1DDF96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874082"/>
              </p:ext>
            </p:extLst>
          </p:nvPr>
        </p:nvGraphicFramePr>
        <p:xfrm>
          <a:off x="1403648" y="1772816"/>
          <a:ext cx="6096000" cy="296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86920" imgH="4514760" progId="PBrush">
                  <p:embed/>
                </p:oleObj>
              </mc:Choice>
              <mc:Fallback>
                <p:oleObj name="Bitmap Image" r:id="rId2" imgW="92869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096000" cy="29638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3098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72E7530-2BA3-4AB9-4BC0-927D46F31C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313642"/>
              </p:ext>
            </p:extLst>
          </p:nvPr>
        </p:nvGraphicFramePr>
        <p:xfrm>
          <a:off x="1547664" y="1700808"/>
          <a:ext cx="6096000" cy="333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29680" imgH="5048280" progId="PBrush">
                  <p:embed/>
                </p:oleObj>
              </mc:Choice>
              <mc:Fallback>
                <p:oleObj name="Bitmap Image" r:id="rId2" imgW="92296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700808"/>
                        <a:ext cx="6096000" cy="33337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7E2A334-6C56-6B3F-111C-3C8132277081}"/>
              </a:ext>
            </a:extLst>
          </p:cNvPr>
          <p:cNvSpPr txBox="1"/>
          <p:nvPr/>
        </p:nvSpPr>
        <p:spPr>
          <a:xfrm>
            <a:off x="2195736" y="5085184"/>
            <a:ext cx="4104456" cy="147732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of sensors and they need to be processed in real time.</a:t>
            </a:r>
          </a:p>
          <a:p>
            <a:r>
              <a:rPr lang="en-US" dirty="0"/>
              <a:t>This device is data intensive applications.</a:t>
            </a:r>
          </a:p>
          <a:p>
            <a:r>
              <a:rPr lang="en-US" dirty="0"/>
              <a:t>We need to understand the hardware working.</a:t>
            </a:r>
          </a:p>
        </p:txBody>
      </p:sp>
    </p:spTree>
    <p:extLst>
      <p:ext uri="{BB962C8B-B14F-4D97-AF65-F5344CB8AC3E}">
        <p14:creationId xmlns:p14="http://schemas.microsoft.com/office/powerpoint/2010/main" val="1431492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Processors(26:50/36:54)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8F810D6-D5AC-3207-4E5F-D3879094BA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733047"/>
              </p:ext>
            </p:extLst>
          </p:nvPr>
        </p:nvGraphicFramePr>
        <p:xfrm>
          <a:off x="1475656" y="1916832"/>
          <a:ext cx="6096000" cy="308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25080" imgH="4724280" progId="PBrush">
                  <p:embed/>
                </p:oleObj>
              </mc:Choice>
              <mc:Fallback>
                <p:oleObj name="Bitmap Image" r:id="rId2" imgW="9325080" imgH="4724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916832"/>
                        <a:ext cx="6096000" cy="308768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od device and information need to be processed.</a:t>
            </a:r>
          </a:p>
          <a:p>
            <a:r>
              <a:rPr lang="en-US" dirty="0"/>
              <a:t>These data has to be processed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1243354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(27:50/36:54)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Video Surveillance camera and video need to be monitored and content sensed in real time processed.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628F2E-FC93-6218-A472-B80B49E4D8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667159"/>
              </p:ext>
            </p:extLst>
          </p:nvPr>
        </p:nvGraphicFramePr>
        <p:xfrm>
          <a:off x="1187624" y="1772816"/>
          <a:ext cx="6096000" cy="323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524880" imgH="5048280" progId="PBrush">
                  <p:embed/>
                </p:oleObj>
              </mc:Choice>
              <mc:Fallback>
                <p:oleObj name="Bitmap Image" r:id="rId2" imgW="95248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772816"/>
                        <a:ext cx="6096000" cy="32305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356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48B2E5E-6D95-DE7E-E9DB-83062EBD90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236216"/>
              </p:ext>
            </p:extLst>
          </p:nvPr>
        </p:nvGraphicFramePr>
        <p:xfrm>
          <a:off x="611560" y="1772816"/>
          <a:ext cx="76009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01040" imgH="4400640" progId="PBrush">
                  <p:embed/>
                </p:oleObj>
              </mc:Choice>
              <mc:Fallback>
                <p:oleObj name="Bitmap Image" r:id="rId2" imgW="760104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72816"/>
                        <a:ext cx="7600950" cy="4400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HPC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>
                <a:solidFill>
                  <a:schemeClr val="tx1"/>
                </a:solidFill>
              </a:rPr>
              <a:t>HPC (High Performance Computing) Multi-Core Design by Gem5 (02:30/36:54</a:t>
            </a:r>
            <a:r>
              <a:rPr lang="en-US" sz="1800" b="1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650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(29:00/36:54)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445224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Doctor may be in United state but patient can be in UK. The Robots and devices have to be in real time.</a:t>
            </a:r>
          </a:p>
          <a:p>
            <a:r>
              <a:rPr lang="en-US" dirty="0"/>
              <a:t>The watch devices need to be monitored in real time.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9E84059-7378-C5B4-59EC-D352906168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218782"/>
              </p:ext>
            </p:extLst>
          </p:nvPr>
        </p:nvGraphicFramePr>
        <p:xfrm>
          <a:off x="1043608" y="1700808"/>
          <a:ext cx="6628036" cy="369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91560" imgH="4905360" progId="PBrush">
                  <p:embed/>
                </p:oleObj>
              </mc:Choice>
              <mc:Fallback>
                <p:oleObj name="Bitmap Image" r:id="rId2" imgW="8791560" imgH="4905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00808"/>
                        <a:ext cx="6628036" cy="3698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2626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(31:30/36:54)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Weather system need to be real time.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3A48265-243B-F334-5B54-278000B6F0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835674"/>
              </p:ext>
            </p:extLst>
          </p:nvPr>
        </p:nvGraphicFramePr>
        <p:xfrm>
          <a:off x="1043608" y="1772816"/>
          <a:ext cx="6768752" cy="3740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34640" imgH="5048280" progId="PBrush">
                  <p:embed/>
                </p:oleObj>
              </mc:Choice>
              <mc:Fallback>
                <p:oleObj name="Bitmap Image" r:id="rId2" imgW="913464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72816"/>
                        <a:ext cx="6768752" cy="374081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611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Processors(31:58/36:54)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Smart life and Health system ahead.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A85CAEF-F150-7C40-00AA-3FE92137F9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732892"/>
              </p:ext>
            </p:extLst>
          </p:nvPr>
        </p:nvGraphicFramePr>
        <p:xfrm>
          <a:off x="1403648" y="1772816"/>
          <a:ext cx="5256584" cy="3691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29520" imgH="5076720" progId="PBrush">
                  <p:embed/>
                </p:oleObj>
              </mc:Choice>
              <mc:Fallback>
                <p:oleObj name="Bitmap Image" r:id="rId2" imgW="722952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5256584" cy="369138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43254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865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All of these need to be done in high end computing.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A6186F-3E66-F536-9D33-72D0AFD3E3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887814"/>
              </p:ext>
            </p:extLst>
          </p:nvPr>
        </p:nvGraphicFramePr>
        <p:xfrm>
          <a:off x="1524000" y="1714500"/>
          <a:ext cx="6096000" cy="342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34440" imgH="5248440" progId="PBrush">
                  <p:embed/>
                </p:oleObj>
              </mc:Choice>
              <mc:Fallback>
                <p:oleObj name="Bitmap Image" r:id="rId2" imgW="9334440" imgH="5248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714500"/>
                        <a:ext cx="6096000" cy="342741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51167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(32:54/36:54)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is we are focusing. Computer architecture and memory system.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49CF915-1A70-67D0-E02E-FC95BB7FE7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865678"/>
              </p:ext>
            </p:extLst>
          </p:nvPr>
        </p:nvGraphicFramePr>
        <p:xfrm>
          <a:off x="1524000" y="1906588"/>
          <a:ext cx="6096000" cy="304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91520" imgH="4591080" progId="PBrush">
                  <p:embed/>
                </p:oleObj>
              </mc:Choice>
              <mc:Fallback>
                <p:oleObj name="Bitmap Image" r:id="rId2" imgW="9191520" imgH="459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906588"/>
                        <a:ext cx="6096000" cy="30448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A9DDBB-747C-EE52-65CD-EB2110CF1821}"/>
              </a:ext>
            </a:extLst>
          </p:cNvPr>
          <p:cNvCxnSpPr>
            <a:stCxn id="10" idx="0"/>
          </p:cNvCxnSpPr>
          <p:nvPr/>
        </p:nvCxnSpPr>
        <p:spPr>
          <a:xfrm flipV="1">
            <a:off x="4355976" y="4293096"/>
            <a:ext cx="1152128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735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20701B8-393F-76DE-7116-EB58885754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647457"/>
              </p:ext>
            </p:extLst>
          </p:nvPr>
        </p:nvGraphicFramePr>
        <p:xfrm>
          <a:off x="899592" y="1700808"/>
          <a:ext cx="6684579" cy="355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63120" imgH="4657680" progId="PBrush">
                  <p:embed/>
                </p:oleObj>
              </mc:Choice>
              <mc:Fallback>
                <p:oleObj name="Bitmap Image" r:id="rId2" imgW="8763120" imgH="465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700808"/>
                        <a:ext cx="6684579" cy="355299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(33:39/36:54)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373216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information are stored in memory and going t transfer to the processor.</a:t>
            </a:r>
          </a:p>
          <a:p>
            <a:r>
              <a:rPr lang="en-US" dirty="0"/>
              <a:t>The task are executed in sequential in processor.</a:t>
            </a:r>
          </a:p>
        </p:txBody>
      </p:sp>
    </p:spTree>
    <p:extLst>
      <p:ext uri="{BB962C8B-B14F-4D97-AF65-F5344CB8AC3E}">
        <p14:creationId xmlns:p14="http://schemas.microsoft.com/office/powerpoint/2010/main" val="16496488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>
                <a:solidFill>
                  <a:schemeClr val="tx1"/>
                </a:solidFill>
              </a:rPr>
              <a:t>Gem5 for HPC (High Performance Computing) (</a:t>
            </a:r>
            <a:r>
              <a:rPr lang="en-US" sz="1800" b="1" dirty="0">
                <a:solidFill>
                  <a:schemeClr val="tx1"/>
                </a:solidFill>
              </a:rPr>
              <a:t>35:27/36:54)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517232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L1 cache memory in the processor and in L2 Cache memory Core, and in main memory.</a:t>
            </a:r>
          </a:p>
          <a:p>
            <a:r>
              <a:rPr lang="en-US" dirty="0"/>
              <a:t>We will see the multi-core system with multiple execution units.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167E04-3B82-5AC4-EA5A-98F57E3A3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1784"/>
              </p:ext>
            </p:extLst>
          </p:nvPr>
        </p:nvGraphicFramePr>
        <p:xfrm>
          <a:off x="1403648" y="1772816"/>
          <a:ext cx="6417345" cy="3762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58360" imgH="5076720" progId="PBrush">
                  <p:embed/>
                </p:oleObj>
              </mc:Choice>
              <mc:Fallback>
                <p:oleObj name="Bitmap Image" r:id="rId2" imgW="865836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417345" cy="3762866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61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Pipeline Instruction (04:30/36:54)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99664B3-8DA5-E188-3A3E-5D1CB85A3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968228"/>
              </p:ext>
            </p:extLst>
          </p:nvPr>
        </p:nvGraphicFramePr>
        <p:xfrm>
          <a:off x="827584" y="1844824"/>
          <a:ext cx="7381875" cy="386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81800" imgH="3867120" progId="PBrush">
                  <p:embed/>
                </p:oleObj>
              </mc:Choice>
              <mc:Fallback>
                <p:oleObj name="Bitmap Image" r:id="rId2" imgW="738180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844824"/>
                        <a:ext cx="7381875" cy="38671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44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0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Memory (05:30/36:54)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6F4BD0F-087F-E135-8467-8C3C0DD5B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510139"/>
              </p:ext>
            </p:extLst>
          </p:nvPr>
        </p:nvGraphicFramePr>
        <p:xfrm>
          <a:off x="539552" y="1772816"/>
          <a:ext cx="7572375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3857760" progId="PBrush">
                  <p:embed/>
                </p:oleObj>
              </mc:Choice>
              <mc:Fallback>
                <p:oleObj name="Bitmap Image" r:id="rId2" imgW="757224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7572375" cy="3857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120D378B-9149-C46F-7EEE-81485987FF01}"/>
              </a:ext>
            </a:extLst>
          </p:cNvPr>
          <p:cNvSpPr/>
          <p:nvPr/>
        </p:nvSpPr>
        <p:spPr>
          <a:xfrm>
            <a:off x="827584" y="4725144"/>
            <a:ext cx="6264696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9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15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Design by Gem5 (08:30/36:54)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FF32FB3-D531-327B-9D91-CAEB7E7F0D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091530"/>
              </p:ext>
            </p:extLst>
          </p:nvPr>
        </p:nvGraphicFramePr>
        <p:xfrm>
          <a:off x="827584" y="1988840"/>
          <a:ext cx="7572375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1876320" progId="PBrush">
                  <p:embed/>
                </p:oleObj>
              </mc:Choice>
              <mc:Fallback>
                <p:oleObj name="Bitmap Image" r:id="rId2" imgW="7572240" imgH="187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88840"/>
                        <a:ext cx="7572375" cy="1876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975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956</Words>
  <Application>Microsoft Office PowerPoint</Application>
  <PresentationFormat>On-screen Show (4:3)</PresentationFormat>
  <Paragraphs>195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Wingdings</vt:lpstr>
      <vt:lpstr>Office 佈景主題</vt:lpstr>
      <vt:lpstr>Bitmap Image</vt:lpstr>
      <vt:lpstr>1 HPC Multi-Core Design by Gem5</vt:lpstr>
      <vt:lpstr>1 HPC Multi-Core Design by Gem5</vt:lpstr>
      <vt:lpstr>1 HPC Multi-Core Design by Gem5</vt:lpstr>
      <vt:lpstr>1.1 Pipeline Instruction</vt:lpstr>
      <vt:lpstr>1.1 Pipeline Instruction</vt:lpstr>
      <vt:lpstr>1.2 Cache Memory</vt:lpstr>
      <vt:lpstr>1.2 Cache Memory</vt:lpstr>
      <vt:lpstr>1.3 Cache Optimization</vt:lpstr>
      <vt:lpstr>1.3 Cache Optimization</vt:lpstr>
      <vt:lpstr>1.4 Cache and Virtual Memory</vt:lpstr>
      <vt:lpstr>1.4 Cache and Virtual Memory</vt:lpstr>
      <vt:lpstr>1.5 DRAM</vt:lpstr>
      <vt:lpstr>1.5 DRAM</vt:lpstr>
      <vt:lpstr>1.6 Multi-Core Processor</vt:lpstr>
      <vt:lpstr>1.6 Multi-Core Processor</vt:lpstr>
      <vt:lpstr>1.7 NoC</vt:lpstr>
      <vt:lpstr>1.7 NoC</vt:lpstr>
      <vt:lpstr>1.8 QoS</vt:lpstr>
      <vt:lpstr>1.8 QoS</vt:lpstr>
      <vt:lpstr>1.9 References</vt:lpstr>
      <vt:lpstr>1.9 References</vt:lpstr>
      <vt:lpstr>1.10 Why Gem5?</vt:lpstr>
      <vt:lpstr>1.10 Why Gem5?</vt:lpstr>
      <vt:lpstr>1.10 Why Gem5?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1.12 Gem5 for HPC</vt:lpstr>
      <vt:lpstr>1.12 Gem5 for HPC</vt:lpstr>
      <vt:lpstr>1.12 Gem5 for HPC</vt:lpstr>
      <vt:lpstr>1.12 Gem5 for HPC</vt:lpstr>
      <vt:lpstr>1.12 Gem5 for HPC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1062</cp:revision>
  <dcterms:created xsi:type="dcterms:W3CDTF">2018-09-28T16:40:41Z</dcterms:created>
  <dcterms:modified xsi:type="dcterms:W3CDTF">2022-09-05T19:52:50Z</dcterms:modified>
</cp:coreProperties>
</file>

<file path=docProps/thumbnail.jpeg>
</file>